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1916" r:id="rId3"/>
    <p:sldId id="1914" r:id="rId4"/>
    <p:sldId id="1917" r:id="rId5"/>
    <p:sldId id="1918" r:id="rId6"/>
    <p:sldId id="1915" r:id="rId7"/>
    <p:sldId id="190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17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7" autoAdjust="0"/>
  </p:normalViewPr>
  <p:slideViewPr>
    <p:cSldViewPr snapToGrid="0">
      <p:cViewPr>
        <p:scale>
          <a:sx n="70" d="100"/>
          <a:sy n="70" d="100"/>
        </p:scale>
        <p:origin x="-215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055329-164C-4723-B3AA-BD9103B80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164911D-2357-4F80-B276-6599E2998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1D99D0-69AF-4649-B070-C9B5A13B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5D974D-F903-40FA-AA07-B1249820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268D2F-7106-413D-929D-37D8086C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1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05CC4E-200E-47F0-B961-5D7537A8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7E6B49-7D9B-4709-A827-25C2F5975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91A2A1-33A5-4DC2-927E-4D963EF9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E3BE0C-9F50-49A3-8B10-6578993E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C6B06F-6A28-405E-9759-3022F8CC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C8DB9C5-2A7A-4FFE-B8C0-BF8190C9B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4FEFD14-8AAC-44BB-A182-502272503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8B559D-440F-4311-9770-06C4CDD1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9908BC-F8C6-4010-B4A6-5DDDE98B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458CF2-54E3-4BDB-9407-9A6FB862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35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59"/>
            <a:ext cx="12192000" cy="6857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167806" y="0"/>
            <a:ext cx="585044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029912" y="382001"/>
            <a:ext cx="4132176" cy="127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14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j-ea"/>
                <a:cs typeface="Verdana"/>
              </a:rPr>
              <a:t>Estonia-Russia Cross Border </a:t>
            </a:r>
          </a:p>
          <a:p>
            <a:pPr rtl="0"/>
            <a:r>
              <a:rPr lang="en-GB" sz="14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j-ea"/>
                <a:cs typeface="Verdana"/>
              </a:rPr>
              <a:t>Cooperation Programme</a:t>
            </a:r>
          </a:p>
          <a:p>
            <a:pPr rtl="0"/>
            <a:r>
              <a:rPr lang="en-US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2014-2020</a:t>
            </a:r>
          </a:p>
        </p:txBody>
      </p:sp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9972" y="5641139"/>
            <a:ext cx="2555525" cy="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61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60E0F-B895-47D7-BBC5-A51EE532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946322-FD20-4D79-BCBF-ED1228292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DD7A56-121B-4169-B33B-1441E961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9C9D8F-BA65-4859-816D-8A1D9063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CE5BBE-5E06-42FD-9B80-CAE9D6FE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10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1B731A-1E0E-47F1-8BCD-4782FBEF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A83CE29-1917-436B-B902-98FB11F97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B43058-1134-4D74-ADC4-F1DEB16F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597AF2-B467-4659-8F6A-E87DCFC8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36F4C4-41E3-48A1-A0C0-2AFDD484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64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02B359-8D8A-445E-8398-2FE237B7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DFC6AC-7F72-467E-AE40-7D9D6831C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B56551-8ED6-4441-BFEA-08976D4F6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16B594-64EB-4F8F-AFE6-66D44B94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BFF14EF-AE7C-4C15-88D7-B69680A0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8B4DDE-1EF2-4692-87C6-923CD380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54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D029CF-7682-49C0-93BF-674B9960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C0E42D-1A37-4FCC-8D8A-47FEC7A36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DDDA84F-7CCA-49F1-9017-A75A42BD1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D68787F-6A74-419D-8157-BA1789D5C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C71BFD8-779D-4014-98F2-9BEACE496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0751E41-CC39-499F-8A43-ADD68590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D234A7E-1B94-4B61-A75F-A5C2D3AC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A9E0302-99E5-4970-B22C-692DF47E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7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420BA6-67DC-432D-840A-356F8804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60C5572-5B32-4E94-A03D-F8D504D7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F63C741-D655-405E-A102-9D19CD33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FEB745-F32E-4F1F-B4DC-76A7AD45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D34224-5C94-40C0-B5E1-4C2C0CB5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DDF59C2-790A-43A5-9D07-FD6CEA46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00B787-3C77-4F43-9763-4251C3D0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88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818000-CB1C-4194-88C0-C9426C26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707F8A-6E81-4203-83B5-032A4A5F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C8FF01A-2C0A-4CE6-9F8A-2A9EEA71B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FD8AAA-0367-4F9F-93C5-46B825F0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A096E2-54F3-4C29-B945-494EBAC9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61EA9E-A03A-49DB-8011-97EA000F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06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2A5456-F5D9-4B57-9EB7-EA58E324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796943A-1BE6-4A5B-9D0E-9903566E6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7783A5-12B4-462F-9003-81D4774D4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8D650C-DF84-4769-A78B-D804C841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6E7385-6E8A-42B1-A5B7-F65E6B6F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CA6763-1346-46C7-90E8-3674AA50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43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0AFBF7-CF3C-481F-A8EF-DA170323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A2A162-6A75-42F0-87E4-2829765D6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114165-02DB-4A41-8186-2C71B0C2D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31CD-F0E3-45EF-AE1E-F8F18B57D69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2D7CF8-D5C0-4EAF-86EC-02B349918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A168D4-6B4D-4AB4-B777-BBB222B30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505D-AAD4-495E-92BD-435C48A7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40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user/Arealstudi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050C101-4291-425B-A3D5-79DADF72DAD7}"/>
              </a:ext>
            </a:extLst>
          </p:cNvPr>
          <p:cNvSpPr txBox="1">
            <a:spLocks/>
          </p:cNvSpPr>
          <p:nvPr/>
        </p:nvSpPr>
        <p:spPr>
          <a:xfrm>
            <a:off x="3865418" y="931128"/>
            <a:ext cx="4461164" cy="18260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ER55 and additional education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E56C9C-7A26-4E11-B468-3EB69C070FC6}"/>
              </a:ext>
            </a:extLst>
          </p:cNvPr>
          <p:cNvSpPr txBox="1"/>
          <p:nvPr/>
        </p:nvSpPr>
        <p:spPr>
          <a:xfrm>
            <a:off x="3241963" y="4100813"/>
            <a:ext cx="604981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endParaRPr lang="en-US" sz="1600" b="1" dirty="0"/>
          </a:p>
          <a:p>
            <a:pPr algn="ctr">
              <a:lnSpc>
                <a:spcPts val="1600"/>
              </a:lnSpc>
            </a:pPr>
            <a:endParaRPr lang="en-US" sz="1600" b="1" dirty="0"/>
          </a:p>
          <a:p>
            <a:pPr algn="ctr">
              <a:lnSpc>
                <a:spcPts val="1600"/>
              </a:lnSpc>
            </a:pPr>
            <a:endParaRPr lang="en-US" sz="1600" b="1" dirty="0"/>
          </a:p>
          <a:p>
            <a:pPr algn="ctr">
              <a:lnSpc>
                <a:spcPts val="1600"/>
              </a:lnSpc>
            </a:pPr>
            <a:endParaRPr lang="en-US" sz="1600" b="1" dirty="0"/>
          </a:p>
          <a:p>
            <a:pPr algn="ctr"/>
            <a:r>
              <a:rPr lang="en-US" sz="2000" b="1" dirty="0" err="1" smtClean="0"/>
              <a:t>Ksenya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Likhacheva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Valentina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Kotelnirova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A’REAL studio,  </a:t>
            </a:r>
            <a:endParaRPr lang="en-US" sz="2000" b="1" dirty="0"/>
          </a:p>
          <a:p>
            <a:pPr algn="ctr"/>
            <a:r>
              <a:rPr lang="en-US" sz="2000" b="1" dirty="0"/>
              <a:t>SPBRC RAS, Project Partner-2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C3734F-6BB1-4312-8558-68B3F3099241}"/>
              </a:ext>
            </a:extLst>
          </p:cNvPr>
          <p:cNvSpPr txBox="1"/>
          <p:nvPr/>
        </p:nvSpPr>
        <p:spPr>
          <a:xfrm>
            <a:off x="4036290" y="4218453"/>
            <a:ext cx="446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ER55 Final seminar</a:t>
            </a:r>
            <a:endParaRPr lang="ru-RU" sz="1600" dirty="0"/>
          </a:p>
          <a:p>
            <a:pPr algn="ctr"/>
            <a:r>
              <a:rPr lang="en-GB" sz="1600" b="1" dirty="0"/>
              <a:t>March, 2022</a:t>
            </a:r>
            <a:endParaRPr lang="ru-RU" sz="1600" dirty="0"/>
          </a:p>
          <a:p>
            <a:pPr algn="ctr"/>
            <a:r>
              <a:rPr lang="en-GB" sz="1600" b="1" dirty="0"/>
              <a:t> </a:t>
            </a:r>
            <a:endParaRPr lang="ru-RU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A35A446-2307-4F0E-A21B-9C32584A7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51919" y="2257625"/>
            <a:ext cx="3763549" cy="223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71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50">
                <a:solidFill>
                  <a:srgbClr val="0070C0"/>
                </a:solidFill>
              </a:rPr>
              <a:t>Studio "A'REAL" </a:t>
            </a:r>
            <a:r>
              <a:rPr lang="en-US" b="1" spc="-150" smtClean="0">
                <a:solidFill>
                  <a:srgbClr val="0070C0"/>
                </a:solidFill>
              </a:rPr>
              <a:t/>
            </a:r>
            <a:br>
              <a:rPr lang="en-US" b="1" spc="-150" smtClean="0">
                <a:solidFill>
                  <a:srgbClr val="0070C0"/>
                </a:solidFill>
              </a:rPr>
            </a:br>
            <a:r>
              <a:rPr lang="en-US" b="1" spc="-150" smtClean="0">
                <a:solidFill>
                  <a:srgbClr val="0070C0"/>
                </a:solidFill>
              </a:rPr>
              <a:t>Video </a:t>
            </a:r>
            <a:r>
              <a:rPr lang="en-US" b="1" spc="-150" dirty="0">
                <a:solidFill>
                  <a:srgbClr val="0070C0"/>
                </a:solidFill>
              </a:rPr>
              <a:t>about ER 55 project</a:t>
            </a:r>
            <a:endParaRPr lang="ru-RU" b="1" spc="-15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5" y="1766629"/>
            <a:ext cx="10485368" cy="4612481"/>
          </a:xfrm>
        </p:spPr>
        <p:txBody>
          <a:bodyPr/>
          <a:lstStyle/>
          <a:p>
            <a:pPr marL="0" indent="0">
              <a:buNone/>
            </a:pPr>
            <a:r>
              <a:rPr lang="en-US" spc="-150" dirty="0"/>
              <a:t>Studio - Production "A`REAL" request by SPBRC RAS created two films about the project of cross-border cooperation between the Russian Federation and the Republic of Estonia.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49" y="3306560"/>
            <a:ext cx="4982325" cy="2712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809" y="3302742"/>
            <a:ext cx="4782716" cy="27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8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50" dirty="0">
                <a:solidFill>
                  <a:srgbClr val="0070C0"/>
                </a:solidFill>
              </a:rPr>
              <a:t>Studio "A'REAL" </a:t>
            </a:r>
            <a:r>
              <a:rPr lang="en-US" b="1" spc="-150" dirty="0" smtClean="0">
                <a:solidFill>
                  <a:srgbClr val="0070C0"/>
                </a:solidFill>
              </a:rPr>
              <a:t/>
            </a:r>
            <a:br>
              <a:rPr lang="en-US" b="1" spc="-150" dirty="0" smtClean="0">
                <a:solidFill>
                  <a:srgbClr val="0070C0"/>
                </a:solidFill>
              </a:rPr>
            </a:br>
            <a:r>
              <a:rPr lang="en-US" b="1" spc="-150" dirty="0" smtClean="0">
                <a:solidFill>
                  <a:srgbClr val="0070C0"/>
                </a:solidFill>
              </a:rPr>
              <a:t>Video </a:t>
            </a:r>
            <a:r>
              <a:rPr lang="en-US" b="1" spc="-150" dirty="0">
                <a:solidFill>
                  <a:srgbClr val="0070C0"/>
                </a:solidFill>
              </a:rPr>
              <a:t>about ER 55 project</a:t>
            </a:r>
            <a:endParaRPr lang="ru-RU" b="1" spc="-15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427" y="1698170"/>
            <a:ext cx="10485368" cy="4612481"/>
          </a:xfrm>
        </p:spPr>
        <p:txBody>
          <a:bodyPr/>
          <a:lstStyle/>
          <a:p>
            <a:pPr marL="0" indent="0">
              <a:buNone/>
            </a:pPr>
            <a:r>
              <a:rPr lang="en-US" spc="-150" dirty="0"/>
              <a:t>On frames - a plot of </a:t>
            </a:r>
            <a:r>
              <a:rPr lang="en-US" spc="-150" dirty="0" err="1"/>
              <a:t>Luzhskaya</a:t>
            </a:r>
            <a:r>
              <a:rPr lang="en-US" spc="-150" dirty="0"/>
              <a:t>  </a:t>
            </a:r>
            <a:r>
              <a:rPr lang="en-US" spc="-150" dirty="0" err="1"/>
              <a:t>Guba</a:t>
            </a:r>
            <a:r>
              <a:rPr lang="en-US" spc="-150" dirty="0"/>
              <a:t> near the village </a:t>
            </a:r>
            <a:r>
              <a:rPr lang="en-US" spc="-150" dirty="0" err="1"/>
              <a:t>Logi</a:t>
            </a:r>
            <a:r>
              <a:rPr lang="en-US" spc="-150" dirty="0"/>
              <a:t>. Observations are underway bottom Invertebrates and their larvae, water vegetation, </a:t>
            </a:r>
            <a:r>
              <a:rPr lang="en-US" spc="-150" dirty="0" err="1"/>
              <a:t>сoastal</a:t>
            </a:r>
            <a:r>
              <a:rPr lang="en-US" spc="-150" dirty="0"/>
              <a:t> fish.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714" y="2955325"/>
            <a:ext cx="4659086" cy="2271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457" y="2955325"/>
            <a:ext cx="4659085" cy="2916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743" y="2955325"/>
            <a:ext cx="4666714" cy="29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015" y="2882685"/>
            <a:ext cx="6487885" cy="2943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50" dirty="0">
                <a:solidFill>
                  <a:srgbClr val="0070C0"/>
                </a:solidFill>
              </a:rPr>
              <a:t>Studio "A'REAL" </a:t>
            </a:r>
            <a:r>
              <a:rPr lang="en-US" b="1" spc="-150" dirty="0" smtClean="0">
                <a:solidFill>
                  <a:srgbClr val="0070C0"/>
                </a:solidFill>
              </a:rPr>
              <a:t/>
            </a:r>
            <a:br>
              <a:rPr lang="en-US" b="1" spc="-150" dirty="0" smtClean="0">
                <a:solidFill>
                  <a:srgbClr val="0070C0"/>
                </a:solidFill>
              </a:rPr>
            </a:br>
            <a:r>
              <a:rPr lang="en-US" b="1" spc="-150" dirty="0" smtClean="0">
                <a:solidFill>
                  <a:srgbClr val="0070C0"/>
                </a:solidFill>
              </a:rPr>
              <a:t>Video </a:t>
            </a:r>
            <a:r>
              <a:rPr lang="en-US" b="1" spc="-150" dirty="0">
                <a:solidFill>
                  <a:srgbClr val="0070C0"/>
                </a:solidFill>
              </a:rPr>
              <a:t>about ER 55 project</a:t>
            </a:r>
            <a:endParaRPr lang="ru-RU" b="1" spc="-15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427" y="1698170"/>
            <a:ext cx="10485368" cy="4612481"/>
          </a:xfrm>
        </p:spPr>
        <p:txBody>
          <a:bodyPr/>
          <a:lstStyle/>
          <a:p>
            <a:pPr marL="0" indent="0">
              <a:buNone/>
            </a:pPr>
            <a:r>
              <a:rPr lang="en-US" spc="-150" dirty="0"/>
              <a:t>It's frames video 360. Specialized expedition in areas, Indicative in geological and </a:t>
            </a:r>
            <a:r>
              <a:rPr lang="en-US" spc="-150" dirty="0" err="1"/>
              <a:t>hydrophysical</a:t>
            </a:r>
            <a:r>
              <a:rPr lang="en-US" spc="-150" dirty="0"/>
              <a:t>:  In the </a:t>
            </a:r>
            <a:r>
              <a:rPr lang="en-US" spc="-150" dirty="0" err="1"/>
              <a:t>Kaporovskaya</a:t>
            </a:r>
            <a:r>
              <a:rPr lang="en-US" spc="-150" dirty="0"/>
              <a:t> and </a:t>
            </a:r>
            <a:r>
              <a:rPr lang="en-US" spc="-150" dirty="0" err="1"/>
              <a:t>Luzhskaya</a:t>
            </a:r>
            <a:r>
              <a:rPr lang="en-US" spc="-150" dirty="0"/>
              <a:t>  </a:t>
            </a:r>
            <a:r>
              <a:rPr lang="en-US" spc="-150" dirty="0" err="1"/>
              <a:t>Guba</a:t>
            </a:r>
            <a:r>
              <a:rPr lang="en-US" spc="-150" dirty="0"/>
              <a:t>, </a:t>
            </a:r>
            <a:r>
              <a:rPr lang="en-US" spc="-150" dirty="0" err="1"/>
              <a:t>Narva</a:t>
            </a:r>
            <a:r>
              <a:rPr lang="en-US" spc="-150" dirty="0"/>
              <a:t> Bay.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240" y="2847462"/>
            <a:ext cx="4666713" cy="297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8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43" y="256267"/>
            <a:ext cx="10515600" cy="1325563"/>
          </a:xfrm>
        </p:spPr>
        <p:txBody>
          <a:bodyPr/>
          <a:lstStyle/>
          <a:p>
            <a:r>
              <a:rPr lang="en-US" b="1" spc="-150" dirty="0">
                <a:solidFill>
                  <a:srgbClr val="0070C0"/>
                </a:solidFill>
              </a:rPr>
              <a:t>Studio "A'REAL" </a:t>
            </a:r>
            <a:r>
              <a:rPr lang="en-US" b="1" spc="-150" dirty="0" smtClean="0">
                <a:solidFill>
                  <a:srgbClr val="0070C0"/>
                </a:solidFill>
              </a:rPr>
              <a:t/>
            </a:r>
            <a:br>
              <a:rPr lang="en-US" b="1" spc="-150" dirty="0" smtClean="0">
                <a:solidFill>
                  <a:srgbClr val="0070C0"/>
                </a:solidFill>
              </a:rPr>
            </a:br>
            <a:r>
              <a:rPr lang="en-US" b="1" spc="-150" dirty="0" smtClean="0">
                <a:solidFill>
                  <a:srgbClr val="0070C0"/>
                </a:solidFill>
              </a:rPr>
              <a:t>Video </a:t>
            </a:r>
            <a:r>
              <a:rPr lang="en-US" b="1" spc="-150" dirty="0">
                <a:solidFill>
                  <a:srgbClr val="0070C0"/>
                </a:solidFill>
              </a:rPr>
              <a:t>about ER 55 project</a:t>
            </a:r>
            <a:endParaRPr lang="ru-RU" b="1" spc="-15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1415144"/>
            <a:ext cx="10732109" cy="48955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pc="-150" dirty="0" smtClean="0"/>
              <a:t>          </a:t>
            </a:r>
          </a:p>
          <a:p>
            <a:pPr marL="0" indent="0">
              <a:buNone/>
            </a:pPr>
            <a:endParaRPr lang="en-US" spc="-150" dirty="0"/>
          </a:p>
          <a:p>
            <a:pPr marL="0" indent="0">
              <a:buNone/>
            </a:pPr>
            <a:endParaRPr lang="en-US" spc="-150" dirty="0" smtClean="0"/>
          </a:p>
          <a:p>
            <a:pPr marL="0" indent="0">
              <a:buNone/>
            </a:pPr>
            <a:endParaRPr lang="en-US" spc="-150" dirty="0"/>
          </a:p>
          <a:p>
            <a:pPr marL="0" indent="0">
              <a:buNone/>
            </a:pPr>
            <a:endParaRPr lang="en-US" spc="-150" dirty="0" smtClean="0"/>
          </a:p>
          <a:p>
            <a:pPr marL="0" indent="0">
              <a:buNone/>
            </a:pPr>
            <a:r>
              <a:rPr lang="en-US" spc="-150" dirty="0" smtClean="0"/>
              <a:t>                                                                                      Studio </a:t>
            </a:r>
            <a:r>
              <a:rPr lang="en-US" spc="-150" dirty="0"/>
              <a:t>"A'REAL" has been working in </a:t>
            </a:r>
            <a:r>
              <a:rPr lang="en-US" spc="-150" dirty="0" smtClean="0"/>
              <a:t>                                         partnership </a:t>
            </a:r>
            <a:r>
              <a:rPr lang="en-US" spc="-150" dirty="0"/>
              <a:t>with the Russian Academy </a:t>
            </a:r>
            <a:r>
              <a:rPr lang="en-US" spc="-150" dirty="0" smtClean="0"/>
              <a:t> of </a:t>
            </a:r>
            <a:r>
              <a:rPr lang="en-US" spc="-150" dirty="0"/>
              <a:t>Sciences </a:t>
            </a:r>
            <a:r>
              <a:rPr lang="en-US" spc="-150" dirty="0" smtClean="0"/>
              <a:t>for </a:t>
            </a:r>
            <a:r>
              <a:rPr lang="en-US" spc="-150" dirty="0"/>
              <a:t>more than 20 years. During this time, a deep connection with the academic community, acquired a rich experience in creating research and popular films and educational content.</a:t>
            </a:r>
          </a:p>
          <a:p>
            <a:pPr marL="0" indent="0">
              <a:buNone/>
            </a:pPr>
            <a:r>
              <a:rPr lang="ru-RU" spc="-150" dirty="0" smtClean="0"/>
              <a:t> </a:t>
            </a:r>
            <a:r>
              <a:rPr lang="en-US" spc="-150" dirty="0" smtClean="0"/>
              <a:t>Films </a:t>
            </a:r>
            <a:r>
              <a:rPr lang="en-US" spc="-150" dirty="0"/>
              <a:t>about the project of cross-border cooperation between the Russian Federation and the Republic of Estonia can be used to popularize the results of the project at a very different levels, including educational purposes in specialized educational institutions. Studio "A'REAL" is ready to continue cooperation in this </a:t>
            </a:r>
            <a:r>
              <a:rPr lang="en-US" spc="-150" dirty="0" smtClean="0"/>
              <a:t>direction.</a:t>
            </a:r>
          </a:p>
          <a:p>
            <a:pPr marL="0" indent="0">
              <a:buNone/>
            </a:pPr>
            <a:r>
              <a:rPr lang="en-US" spc="-150" dirty="0">
                <a:hlinkClick r:id="rId2"/>
              </a:rPr>
              <a:t>https://</a:t>
            </a:r>
            <a:r>
              <a:rPr lang="en-US" spc="-150" dirty="0" smtClean="0">
                <a:hlinkClick r:id="rId2"/>
              </a:rPr>
              <a:t>www.youtube.com/user/Arealstudio</a:t>
            </a:r>
            <a:endParaRPr lang="en-US" spc="-150" dirty="0" smtClean="0"/>
          </a:p>
          <a:p>
            <a:pPr marL="0" indent="0">
              <a:buNone/>
            </a:pPr>
            <a:endParaRPr lang="en-US" spc="-1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64" y="1546966"/>
            <a:ext cx="4464767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53E61C-1102-4680-BA63-8A057927FCF8}"/>
              </a:ext>
            </a:extLst>
          </p:cNvPr>
          <p:cNvSpPr txBox="1">
            <a:spLocks/>
          </p:cNvSpPr>
          <p:nvPr/>
        </p:nvSpPr>
        <p:spPr>
          <a:xfrm>
            <a:off x="282827" y="306360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additional education for children</a:t>
            </a:r>
            <a:endParaRPr lang="ru-RU" sz="40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ivan21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935" y="1201004"/>
            <a:ext cx="3378000" cy="4500000"/>
          </a:xfrm>
          <a:prstGeom prst="rect">
            <a:avLst/>
          </a:prstGeom>
        </p:spPr>
      </p:pic>
      <p:pic>
        <p:nvPicPr>
          <p:cNvPr id="4" name="Рисунок 3" descr="ivan21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0936" y="1206794"/>
            <a:ext cx="3372000" cy="4500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34065" y="1261615"/>
            <a:ext cx="3452885" cy="1697909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spc="-150" dirty="0" err="1" smtClean="0"/>
              <a:t>Scientific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work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on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the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Gulf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of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Finland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is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an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important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component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of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the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research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activities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of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school</a:t>
            </a:r>
            <a:r>
              <a:rPr lang="ru-RU" sz="2800" spc="-150" dirty="0" smtClean="0"/>
              <a:t> </a:t>
            </a:r>
            <a:r>
              <a:rPr lang="ru-RU" sz="2800" spc="-150" dirty="0" err="1" smtClean="0"/>
              <a:t>children</a:t>
            </a:r>
            <a:r>
              <a:rPr lang="ru-RU" sz="2800" spc="-150" dirty="0" smtClean="0"/>
              <a:t> </a:t>
            </a:r>
          </a:p>
        </p:txBody>
      </p:sp>
      <p:pic>
        <p:nvPicPr>
          <p:cNvPr id="7" name="Рисунок 6" descr="Санкт-Петербургский_городской_Дворец_творчества_юны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2389" y="3297383"/>
            <a:ext cx="1933934" cy="1452809"/>
          </a:xfrm>
          <a:prstGeom prst="rect">
            <a:avLst/>
          </a:prstGeom>
        </p:spPr>
      </p:pic>
      <p:pic>
        <p:nvPicPr>
          <p:cNvPr id="8" name="Рисунок 7" descr="ЭБ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1722" y="491887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9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CIM\446_2708\IMG_9287.JPG">
            <a:extLst>
              <a:ext uri="{FF2B5EF4-FFF2-40B4-BE49-F238E27FC236}">
                <a16:creationId xmlns="" xmlns:a16="http://schemas.microsoft.com/office/drawing/2014/main" id="{E02C07B5-63B7-43B5-BFA2-09E6BE83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36" y="-863600"/>
            <a:ext cx="12182764" cy="913707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BA178E-8134-4FF4-9394-D445C14B62A3}"/>
              </a:ext>
            </a:extLst>
          </p:cNvPr>
          <p:cNvSpPr txBox="1"/>
          <p:nvPr/>
        </p:nvSpPr>
        <p:spPr>
          <a:xfrm>
            <a:off x="2603500" y="119380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 for your attention!</a:t>
            </a:r>
            <a:endParaRPr lang="ru-RU" sz="36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5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9839</TotalTime>
  <Words>257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Studio "A'REAL"  Video about ER 55 project</vt:lpstr>
      <vt:lpstr>Studio "A'REAL"  Video about ER 55 project</vt:lpstr>
      <vt:lpstr>Studio "A'REAL"  Video about ER 55 project</vt:lpstr>
      <vt:lpstr>Studio "A'REAL"  Video about ER 55 project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2019-2021</dc:title>
  <dc:creator>Marina Orlova</dc:creator>
  <cp:lastModifiedBy>Марина Орлова</cp:lastModifiedBy>
  <cp:revision>130</cp:revision>
  <dcterms:created xsi:type="dcterms:W3CDTF">2021-09-18T06:45:16Z</dcterms:created>
  <dcterms:modified xsi:type="dcterms:W3CDTF">2022-03-09T06:41:34Z</dcterms:modified>
</cp:coreProperties>
</file>